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59" r:id="rId4"/>
    <p:sldId id="267" r:id="rId5"/>
    <p:sldId id="260" r:id="rId6"/>
    <p:sldId id="261" r:id="rId7"/>
    <p:sldId id="258" r:id="rId8"/>
    <p:sldId id="262" r:id="rId9"/>
    <p:sldId id="268" r:id="rId10"/>
    <p:sldId id="263" r:id="rId11"/>
    <p:sldId id="271" r:id="rId12"/>
    <p:sldId id="272" r:id="rId13"/>
    <p:sldId id="264" r:id="rId14"/>
    <p:sldId id="265" r:id="rId15"/>
    <p:sldId id="266" r:id="rId16"/>
    <p:sldId id="269" r:id="rId17"/>
    <p:sldId id="270" r:id="rId18"/>
    <p:sldId id="273" r:id="rId19"/>
    <p:sldId id="275" r:id="rId20"/>
    <p:sldId id="276" r:id="rId21"/>
    <p:sldId id="274" r:id="rId22"/>
    <p:sldId id="277" r:id="rId23"/>
    <p:sldId id="278" r:id="rId24"/>
  </p:sldIdLst>
  <p:sldSz cx="9144000" cy="6858000" type="screen4x3"/>
  <p:notesSz cx="7099300" cy="10234613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80"/>
    <a:srgbClr val="006666"/>
    <a:srgbClr val="339966"/>
    <a:srgbClr val="003366"/>
    <a:srgbClr val="006699"/>
    <a:srgbClr val="FFFF00"/>
    <a:srgbClr val="FFFF66"/>
    <a:srgbClr val="336699"/>
    <a:srgbClr val="9900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80B395-540A-3707-62A1-A9BC79C6E7FE}" v="397" dt="2023-02-08T13:54:19.261"/>
    <p1510:client id="{33FD817E-2178-0A3F-BD30-D6043B8E0748}" v="1167" dt="2022-11-21T04:07:12.453"/>
    <p1510:client id="{488344E8-58BC-DCF9-9B58-A6AC896B2384}" v="811" dt="2022-11-21T04:44:40.687"/>
    <p1510:client id="{84B76A43-D112-2FB5-A440-3D6876475FC3}" v="629" dt="2022-11-21T03:18:14.186"/>
    <p1510:client id="{E242E62A-5A71-5E5E-2A23-0CF7387AAFB5}" v="26" dt="2023-02-08T01:58:38.814"/>
    <p1510:client id="{EF414141-9229-3419-6BD8-A4DB2AE2ABC2}" v="190" dt="2022-11-23T20:18:49.483"/>
  </p1510:revLst>
</p1510:revInfo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8603FDC-E32A-4AB5-989C-0864C3EAD2B8}" styleName="Estilo temático 2 - Énfasis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Estilo temático 2 - Énfasis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Estilo temático 2 - Énfasis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Estilo claro 1 - Acento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88F513-517E-4CF4-875C-566F382BDF2E}" type="datetimeFigureOut">
              <a:rPr lang="es-ES" smtClean="0"/>
              <a:pPr/>
              <a:t>08/02/2023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"/>
              <a:t>CÓDIGO: SGC.DI.269       VERSIÓN: 1.0        DICIEMBRE 13 2011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D75A72-D475-4644-863B-4274F2D12A47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288414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875" tIns="49937" rIns="99875" bIns="49937" rtlCol="0"/>
          <a:lstStyle>
            <a:lvl1pPr algn="l">
              <a:defRPr sz="14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4021293" y="0"/>
            <a:ext cx="3076363" cy="511731"/>
          </a:xfrm>
          <a:prstGeom prst="rect">
            <a:avLst/>
          </a:prstGeom>
        </p:spPr>
        <p:txBody>
          <a:bodyPr vert="horz" lIns="99875" tIns="49937" rIns="99875" bIns="49937" rtlCol="0"/>
          <a:lstStyle>
            <a:lvl1pPr algn="r">
              <a:defRPr sz="1400"/>
            </a:lvl1pPr>
          </a:lstStyle>
          <a:p>
            <a:fld id="{467A6AF2-C3A6-4EA1-BB42-D573A88196E2}" type="datetimeFigureOut">
              <a:rPr lang="es-ES" smtClean="0"/>
              <a:pPr/>
              <a:t>08/02/2023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100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875" tIns="49937" rIns="99875" bIns="49937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709930" y="4861443"/>
            <a:ext cx="5679440" cy="4605576"/>
          </a:xfrm>
          <a:prstGeom prst="rect">
            <a:avLst/>
          </a:prstGeom>
        </p:spPr>
        <p:txBody>
          <a:bodyPr vert="horz" lIns="99875" tIns="49937" rIns="99875" bIns="49937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875" tIns="49937" rIns="99875" bIns="49937" rtlCol="0" anchor="b"/>
          <a:lstStyle>
            <a:lvl1pPr algn="l">
              <a:defRPr sz="1400"/>
            </a:lvl1pPr>
          </a:lstStyle>
          <a:p>
            <a:r>
              <a:rPr lang="es-ES"/>
              <a:t>CÓDIGO: SGC.DI.269       VERSIÓN: 1.0        DICIEMBRE 13 2011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4021293" y="9721106"/>
            <a:ext cx="3076363" cy="511731"/>
          </a:xfrm>
          <a:prstGeom prst="rect">
            <a:avLst/>
          </a:prstGeom>
        </p:spPr>
        <p:txBody>
          <a:bodyPr vert="horz" lIns="99875" tIns="49937" rIns="99875" bIns="49937" rtlCol="0" anchor="b"/>
          <a:lstStyle>
            <a:lvl1pPr algn="r">
              <a:defRPr sz="1400"/>
            </a:lvl1pPr>
          </a:lstStyle>
          <a:p>
            <a:fld id="{6A7441D7-C633-4324-86FF-E00342CAD51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462409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7441D7-C633-4324-86FF-E00342CAD518}" type="slidenum">
              <a:rPr lang="es-ES" smtClean="0"/>
              <a:pPr/>
              <a:t>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CÓDIGO: SGC.DI.269       VERSIÓN: 1.0        DICIEMBRE 13 2011</a:t>
            </a:r>
          </a:p>
        </p:txBody>
      </p:sp>
    </p:spTree>
    <p:extLst>
      <p:ext uri="{BB962C8B-B14F-4D97-AF65-F5344CB8AC3E}">
        <p14:creationId xmlns:p14="http://schemas.microsoft.com/office/powerpoint/2010/main" val="2775109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43"/>
          <p:cNvGraphicFramePr>
            <a:graphicFrameLocks noChangeAspect="1"/>
          </p:cNvGraphicFramePr>
          <p:nvPr/>
        </p:nvGraphicFramePr>
        <p:xfrm>
          <a:off x="-19050" y="749300"/>
          <a:ext cx="9163050" cy="536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9168480" imgH="5375520" progId="">
                  <p:embed/>
                </p:oleObj>
              </mc:Choice>
              <mc:Fallback>
                <p:oleObj name="CorelDRAW" r:id="rId2" imgW="9168480" imgH="5375520" progId="">
                  <p:embed/>
                  <p:pic>
                    <p:nvPicPr>
                      <p:cNvPr id="2" name="Object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r="2681"/>
                      <a:stretch>
                        <a:fillRect/>
                      </a:stretch>
                    </p:blipFill>
                    <p:spPr bwMode="auto">
                      <a:xfrm>
                        <a:off x="-19050" y="749300"/>
                        <a:ext cx="9163050" cy="536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7"/>
          <p:cNvSpPr>
            <a:spLocks noChangeArrowheads="1"/>
          </p:cNvSpPr>
          <p:nvPr userDrawn="1"/>
        </p:nvSpPr>
        <p:spPr bwMode="auto">
          <a:xfrm>
            <a:off x="3071813" y="2286000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endParaRPr lang="es-ES" sz="1400"/>
          </a:p>
        </p:txBody>
      </p:sp>
      <p:pic>
        <p:nvPicPr>
          <p:cNvPr id="8" name="12 Imagen" descr="pie de pagina espe.jpg"/>
          <p:cNvPicPr>
            <a:picLocks noChangeAspect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5864225"/>
            <a:ext cx="9144000" cy="10652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10" name="7 Marcador de fecha"/>
          <p:cNvSpPr>
            <a:spLocks noGrp="1"/>
          </p:cNvSpPr>
          <p:nvPr>
            <p:ph type="dt" sz="half" idx="2"/>
          </p:nvPr>
        </p:nvSpPr>
        <p:spPr>
          <a:xfrm>
            <a:off x="385192" y="5661248"/>
            <a:ext cx="2026568" cy="21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r>
              <a:rPr lang="es-EC" b="1"/>
              <a:t>FECHA ÚLTIMA REVISIÓN: </a:t>
            </a:r>
            <a:r>
              <a:rPr lang="es-EC"/>
              <a:t>09/10/13</a:t>
            </a:r>
          </a:p>
        </p:txBody>
      </p:sp>
      <p:sp>
        <p:nvSpPr>
          <p:cNvPr id="11" name="8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388160" y="5662451"/>
            <a:ext cx="1447800" cy="2136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12" name="9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7812360" y="5662451"/>
            <a:ext cx="874440" cy="2136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r>
              <a:rPr lang="es-EC" b="1"/>
              <a:t>VERSIÓN: </a:t>
            </a:r>
            <a:r>
              <a:rPr lang="es-EC"/>
              <a:t>1.1</a:t>
            </a:r>
          </a:p>
        </p:txBody>
      </p:sp>
      <p:pic>
        <p:nvPicPr>
          <p:cNvPr id="9" name="8 Imagen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02" y="222164"/>
            <a:ext cx="2232000" cy="5764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Rectangle 20"/>
          <p:cNvSpPr>
            <a:spLocks noChangeArrowheads="1"/>
          </p:cNvSpPr>
          <p:nvPr userDrawn="1"/>
        </p:nvSpPr>
        <p:spPr bwMode="auto">
          <a:xfrm>
            <a:off x="0" y="0"/>
            <a:ext cx="9144000" cy="62071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rgbClr val="9EB78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s-ES"/>
          </a:p>
        </p:txBody>
      </p:sp>
      <p:sp>
        <p:nvSpPr>
          <p:cNvPr id="1045" name="Rectangle 21"/>
          <p:cNvSpPr>
            <a:spLocks noChangeArrowheads="1"/>
          </p:cNvSpPr>
          <p:nvPr userDrawn="1"/>
        </p:nvSpPr>
        <p:spPr bwMode="auto">
          <a:xfrm rot="10800000">
            <a:off x="0" y="6308725"/>
            <a:ext cx="7885113" cy="549275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rgbClr val="9EB78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047" name="Line 23"/>
          <p:cNvSpPr>
            <a:spLocks noChangeShapeType="1"/>
          </p:cNvSpPr>
          <p:nvPr userDrawn="1"/>
        </p:nvSpPr>
        <p:spPr bwMode="auto">
          <a:xfrm rot="10800000" flipH="1">
            <a:off x="25400" y="6235700"/>
            <a:ext cx="6659563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048" name="Line 24"/>
          <p:cNvSpPr>
            <a:spLocks noChangeShapeType="1"/>
          </p:cNvSpPr>
          <p:nvPr userDrawn="1"/>
        </p:nvSpPr>
        <p:spPr bwMode="auto">
          <a:xfrm rot="10800000" flipH="1">
            <a:off x="25400" y="6283325"/>
            <a:ext cx="6659563" cy="0"/>
          </a:xfrm>
          <a:prstGeom prst="line">
            <a:avLst/>
          </a:prstGeom>
          <a:noFill/>
          <a:ln w="38100">
            <a:solidFill>
              <a:srgbClr val="0066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8" name="7 Marcador de fecha"/>
          <p:cNvSpPr>
            <a:spLocks noGrp="1"/>
          </p:cNvSpPr>
          <p:nvPr>
            <p:ph type="dt" sz="half" idx="2"/>
          </p:nvPr>
        </p:nvSpPr>
        <p:spPr>
          <a:xfrm>
            <a:off x="385192" y="6656871"/>
            <a:ext cx="2026568" cy="21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r>
              <a:rPr lang="es-EC" b="1"/>
              <a:t>FECHA ÚLTIMA REVISIÓN: </a:t>
            </a:r>
            <a:r>
              <a:rPr lang="es-EC"/>
              <a:t>09/10/13</a:t>
            </a:r>
          </a:p>
        </p:txBody>
      </p:sp>
      <p:sp>
        <p:nvSpPr>
          <p:cNvPr id="9" name="8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388160" y="6658074"/>
            <a:ext cx="1447800" cy="2136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10" name="9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7812360" y="6658074"/>
            <a:ext cx="874440" cy="2136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r>
              <a:rPr lang="es-EC" b="1"/>
              <a:t>VERSIÓN: </a:t>
            </a:r>
            <a:r>
              <a:rPr lang="es-EC"/>
              <a:t>1.1</a:t>
            </a:r>
          </a:p>
        </p:txBody>
      </p:sp>
      <p:pic>
        <p:nvPicPr>
          <p:cNvPr id="11" name="10 Imagen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214" y="5981170"/>
            <a:ext cx="2232000" cy="57644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</p:sldLayoutIdLst>
  <p:hf hdr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3200" b="1" i="1">
          <a:solidFill>
            <a:srgbClr val="FFFFCC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200" b="1" i="1">
          <a:solidFill>
            <a:srgbClr val="FFFF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200" b="1" i="1">
          <a:solidFill>
            <a:srgbClr val="FFFF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200" b="1" i="1">
          <a:solidFill>
            <a:srgbClr val="FFFF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200" b="1" i="1">
          <a:solidFill>
            <a:srgbClr val="FFFF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3200" b="1" i="1">
          <a:solidFill>
            <a:srgbClr val="FFFF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3200" b="1" i="1">
          <a:solidFill>
            <a:srgbClr val="FFFF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3200" b="1" i="1">
          <a:solidFill>
            <a:srgbClr val="FFFF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3200" b="1" i="1">
          <a:solidFill>
            <a:srgbClr val="FFFF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bg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bg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bg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bg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bg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bg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bg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3">
            <a:extLst>
              <a:ext uri="{FF2B5EF4-FFF2-40B4-BE49-F238E27FC236}">
                <a16:creationId xmlns:a16="http://schemas.microsoft.com/office/drawing/2014/main" id="{D5020348-BBAB-4504-8E51-2EABEBE617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259"/>
          <a:stretch/>
        </p:blipFill>
        <p:spPr>
          <a:xfrm>
            <a:off x="2627784" y="116632"/>
            <a:ext cx="810254" cy="827224"/>
          </a:xfrm>
          <a:prstGeom prst="rect">
            <a:avLst/>
          </a:prstGeom>
        </p:spPr>
      </p:pic>
      <p:pic>
        <p:nvPicPr>
          <p:cNvPr id="2" name="Imagen 2">
            <a:extLst>
              <a:ext uri="{FF2B5EF4-FFF2-40B4-BE49-F238E27FC236}">
                <a16:creationId xmlns:a16="http://schemas.microsoft.com/office/drawing/2014/main" id="{BA43FF65-DFC1-BC14-9F25-23CDF39DA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891" y="176893"/>
            <a:ext cx="2743200" cy="1414631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5EB671D4-56F6-4219-AC35-B68B609640BA}"/>
              </a:ext>
            </a:extLst>
          </p:cNvPr>
          <p:cNvSpPr txBox="1"/>
          <p:nvPr/>
        </p:nvSpPr>
        <p:spPr>
          <a:xfrm>
            <a:off x="1452208" y="1891554"/>
            <a:ext cx="7135614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3000" b="1">
                <a:cs typeface="Arial"/>
              </a:rPr>
              <a:t>Perfil de usuario para un catálogo de ventas de muebles </a:t>
            </a:r>
            <a:br>
              <a:rPr lang="es-ES" sz="3000" b="1">
                <a:cs typeface="Arial"/>
              </a:rPr>
            </a:br>
            <a:r>
              <a:rPr lang="es-ES" sz="3000" b="1">
                <a:cs typeface="Arial"/>
              </a:rPr>
              <a:t>"A mi madera"</a:t>
            </a:r>
            <a:endParaRPr lang="es-ES" sz="300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5192EF-AB09-0F5D-818D-574B941D9B31}"/>
              </a:ext>
            </a:extLst>
          </p:cNvPr>
          <p:cNvSpPr txBox="1"/>
          <p:nvPr/>
        </p:nvSpPr>
        <p:spPr>
          <a:xfrm>
            <a:off x="2210631" y="3545620"/>
            <a:ext cx="724902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cs typeface="Arial"/>
              </a:rPr>
              <a:t>Wendy </a:t>
            </a:r>
            <a:r>
              <a:rPr lang="es-ES" err="1">
                <a:cs typeface="Arial"/>
              </a:rPr>
              <a:t>Llulluna</a:t>
            </a:r>
            <a:r>
              <a:rPr lang="es-ES">
                <a:cs typeface="Arial"/>
              </a:rPr>
              <a:t>, Jimmy Simbaña y Dayana Vinueza </a:t>
            </a:r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1A62D96-2DA7-DE73-3519-7CDEC7FCC13E}"/>
              </a:ext>
            </a:extLst>
          </p:cNvPr>
          <p:cNvSpPr txBox="1"/>
          <p:nvPr/>
        </p:nvSpPr>
        <p:spPr>
          <a:xfrm>
            <a:off x="3043646" y="4101738"/>
            <a:ext cx="394498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Arial"/>
                <a:cs typeface="Times New Roman"/>
              </a:rPr>
              <a:t>8311: </a:t>
            </a:r>
            <a:r>
              <a:rPr lang="en-US" err="1">
                <a:latin typeface="Arial"/>
                <a:cs typeface="Times New Roman"/>
              </a:rPr>
              <a:t>Análisis</a:t>
            </a:r>
            <a:r>
              <a:rPr lang="en-US">
                <a:latin typeface="Arial"/>
                <a:cs typeface="Times New Roman"/>
              </a:rPr>
              <a:t> y </a:t>
            </a:r>
            <a:r>
              <a:rPr lang="en-US" err="1">
                <a:latin typeface="Arial"/>
                <a:cs typeface="Times New Roman"/>
              </a:rPr>
              <a:t>Diseño</a:t>
            </a:r>
            <a:r>
              <a:rPr lang="en-US">
                <a:latin typeface="Arial"/>
                <a:cs typeface="Times New Roman"/>
              </a:rPr>
              <a:t> de Software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C807B31-2A52-8E8D-3778-ABD0D07F2F36}"/>
              </a:ext>
            </a:extLst>
          </p:cNvPr>
          <p:cNvSpPr txBox="1"/>
          <p:nvPr/>
        </p:nvSpPr>
        <p:spPr>
          <a:xfrm>
            <a:off x="3304902" y="4624251"/>
            <a:ext cx="34355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Arial"/>
                <a:cs typeface="Times New Roman"/>
              </a:rPr>
              <a:t>01 de </a:t>
            </a:r>
            <a:r>
              <a:rPr lang="en-US" dirty="0" err="1">
                <a:latin typeface="Arial"/>
                <a:cs typeface="Times New Roman"/>
              </a:rPr>
              <a:t>febrero</a:t>
            </a:r>
            <a:r>
              <a:rPr lang="en-US" dirty="0">
                <a:latin typeface="Arial"/>
                <a:cs typeface="Times New Roman"/>
              </a:rPr>
              <a:t> de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22F1902-6315-7DF0-BA0B-00AE49D56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CFBBDFA-A697-DAFF-A335-6A504BD2A9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7426AFD-4D55-B5A3-9EF0-7C67B6670A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3D6ADDC-B99F-5381-C7B8-C6FFABEF18F0}"/>
              </a:ext>
            </a:extLst>
          </p:cNvPr>
          <p:cNvSpPr txBox="1"/>
          <p:nvPr/>
        </p:nvSpPr>
        <p:spPr>
          <a:xfrm>
            <a:off x="304219" y="759810"/>
            <a:ext cx="412474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/>
              <a:buChar char="q"/>
            </a:pPr>
            <a:r>
              <a:rPr lang="es-ES" sz="2000" b="1">
                <a:cs typeface="Arial"/>
              </a:rPr>
              <a:t>Etapa de análisis </a:t>
            </a:r>
            <a:endParaRPr lang="es-ES" sz="200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5182DE7-6519-2F80-34A9-A8095BCFDBEC}"/>
              </a:ext>
            </a:extLst>
          </p:cNvPr>
          <p:cNvSpPr txBox="1"/>
          <p:nvPr/>
        </p:nvSpPr>
        <p:spPr>
          <a:xfrm>
            <a:off x="4792329" y="728351"/>
            <a:ext cx="412474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/>
              <a:buChar char="q"/>
            </a:pPr>
            <a:r>
              <a:rPr lang="es-ES" sz="2000" b="1">
                <a:cs typeface="Arial"/>
              </a:rPr>
              <a:t>Etapa de diseño</a:t>
            </a:r>
            <a:endParaRPr lang="es-ES" sz="2000"/>
          </a:p>
        </p:txBody>
      </p:sp>
      <p:pic>
        <p:nvPicPr>
          <p:cNvPr id="11" name="Imagen 11" descr="Diagrama&#10;&#10;Descripción generada automáticamente">
            <a:extLst>
              <a:ext uri="{FF2B5EF4-FFF2-40B4-BE49-F238E27FC236}">
                <a16:creationId xmlns:a16="http://schemas.microsoft.com/office/drawing/2014/main" id="{BAB41F11-BE20-E449-44C0-EC8470EF3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1813" y="1123654"/>
            <a:ext cx="2743200" cy="2303721"/>
          </a:xfrm>
          <a:prstGeom prst="rect">
            <a:avLst/>
          </a:prstGeom>
        </p:spPr>
      </p:pic>
      <p:pic>
        <p:nvPicPr>
          <p:cNvPr id="12" name="Imagen 12">
            <a:extLst>
              <a:ext uri="{FF2B5EF4-FFF2-40B4-BE49-F238E27FC236}">
                <a16:creationId xmlns:a16="http://schemas.microsoft.com/office/drawing/2014/main" id="{AFF94426-292A-8AD3-EA3D-E72100D67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382" y="1238480"/>
            <a:ext cx="3382860" cy="2095041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0E62F953-2A90-BDD5-1F1E-97FF5BABBA10}"/>
              </a:ext>
            </a:extLst>
          </p:cNvPr>
          <p:cNvSpPr txBox="1"/>
          <p:nvPr/>
        </p:nvSpPr>
        <p:spPr>
          <a:xfrm>
            <a:off x="419568" y="3580609"/>
            <a:ext cx="437641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/>
              <a:buChar char="q"/>
            </a:pPr>
            <a:r>
              <a:rPr lang="es-ES" sz="2000" b="1">
                <a:cs typeface="Arial"/>
              </a:rPr>
              <a:t>Etapa de desarrollo </a:t>
            </a:r>
            <a:endParaRPr lang="es-ES" sz="200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6FB1D12E-4D21-B555-0B98-AF5B50768F92}"/>
              </a:ext>
            </a:extLst>
          </p:cNvPr>
          <p:cNvSpPr txBox="1"/>
          <p:nvPr/>
        </p:nvSpPr>
        <p:spPr>
          <a:xfrm>
            <a:off x="4907677" y="3570121"/>
            <a:ext cx="412474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/>
              <a:buChar char="q"/>
            </a:pPr>
            <a:r>
              <a:rPr lang="es-ES" sz="2000" b="1">
                <a:cs typeface="Arial"/>
              </a:rPr>
              <a:t>Etapa de pruebas</a:t>
            </a:r>
            <a:endParaRPr lang="es-ES" sz="2000"/>
          </a:p>
        </p:txBody>
      </p:sp>
      <p:pic>
        <p:nvPicPr>
          <p:cNvPr id="26" name="Imagen 26">
            <a:extLst>
              <a:ext uri="{FF2B5EF4-FFF2-40B4-BE49-F238E27FC236}">
                <a16:creationId xmlns:a16="http://schemas.microsoft.com/office/drawing/2014/main" id="{EF5FB358-1B4D-A3ED-EE8D-C2792980ED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134" y="4056077"/>
            <a:ext cx="2743200" cy="1828800"/>
          </a:xfrm>
          <a:prstGeom prst="rect">
            <a:avLst/>
          </a:prstGeom>
        </p:spPr>
      </p:pic>
      <p:pic>
        <p:nvPicPr>
          <p:cNvPr id="27" name="Imagen 27" descr="Interfaz de usuario gráfica, Diagrama&#10;&#10;Descripción generada automáticamente">
            <a:extLst>
              <a:ext uri="{FF2B5EF4-FFF2-40B4-BE49-F238E27FC236}">
                <a16:creationId xmlns:a16="http://schemas.microsoft.com/office/drawing/2014/main" id="{08B54D8B-800C-6E56-F1FB-A21A1D085E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0079" y="4056077"/>
            <a:ext cx="27432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192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13B6605-A54F-A465-9D76-CE6C97C396F9}"/>
              </a:ext>
            </a:extLst>
          </p:cNvPr>
          <p:cNvSpPr txBox="1"/>
          <p:nvPr/>
        </p:nvSpPr>
        <p:spPr>
          <a:xfrm>
            <a:off x="1222171" y="2404046"/>
            <a:ext cx="716436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6000" b="1">
                <a:cs typeface="Arial"/>
              </a:rPr>
              <a:t>5. Marco Teórico</a:t>
            </a:r>
          </a:p>
        </p:txBody>
      </p:sp>
    </p:spTree>
    <p:extLst>
      <p:ext uri="{BB962C8B-B14F-4D97-AF65-F5344CB8AC3E}">
        <p14:creationId xmlns:p14="http://schemas.microsoft.com/office/powerpoint/2010/main" val="1708752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C7BFA70-9DD6-9872-33F3-9FE9B2A53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A9C827F-19F9-5061-68B6-37C9DBAFD2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ABD5881-1940-625D-8439-256BE510644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140" name="CuadroTexto 139">
            <a:extLst>
              <a:ext uri="{FF2B5EF4-FFF2-40B4-BE49-F238E27FC236}">
                <a16:creationId xmlns:a16="http://schemas.microsoft.com/office/drawing/2014/main" id="{8EA3B188-8E0B-6482-9AC0-E9DF979EB986}"/>
              </a:ext>
            </a:extLst>
          </p:cNvPr>
          <p:cNvSpPr txBox="1"/>
          <p:nvPr/>
        </p:nvSpPr>
        <p:spPr>
          <a:xfrm>
            <a:off x="364805" y="10737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i="1" u="sng" dirty="0">
                <a:cs typeface="Arial"/>
              </a:rPr>
              <a:t>Herramientas:</a:t>
            </a:r>
          </a:p>
        </p:txBody>
      </p:sp>
      <p:pic>
        <p:nvPicPr>
          <p:cNvPr id="5" name="Imagen 5" descr="Diagrama, Logotipo&#10;&#10;Descripción generada automáticamente">
            <a:extLst>
              <a:ext uri="{FF2B5EF4-FFF2-40B4-BE49-F238E27FC236}">
                <a16:creationId xmlns:a16="http://schemas.microsoft.com/office/drawing/2014/main" id="{425216AF-A5B4-2AFE-073F-F04A583A9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968" y="1615132"/>
            <a:ext cx="2082568" cy="1813616"/>
          </a:xfrm>
          <a:prstGeom prst="rect">
            <a:avLst/>
          </a:prstGeom>
        </p:spPr>
      </p:pic>
      <p:pic>
        <p:nvPicPr>
          <p:cNvPr id="6" name="Imagen 6" descr="Logotipo&#10;&#10;Descripción generada automáticamente">
            <a:extLst>
              <a:ext uri="{FF2B5EF4-FFF2-40B4-BE49-F238E27FC236}">
                <a16:creationId xmlns:a16="http://schemas.microsoft.com/office/drawing/2014/main" id="{CAFB0CED-7DD5-92A1-F35E-CE5BE67E3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106" y="1809924"/>
            <a:ext cx="3257025" cy="1623269"/>
          </a:xfrm>
          <a:prstGeom prst="rect">
            <a:avLst/>
          </a:prstGeom>
        </p:spPr>
      </p:pic>
      <p:pic>
        <p:nvPicPr>
          <p:cNvPr id="7" name="Imagen 7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7BB0C074-2B9D-CE49-615D-8666A30FF1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464" y="1933925"/>
            <a:ext cx="2743200" cy="154305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D93769D-5FDA-F278-0967-01380ECECD95}"/>
              </a:ext>
            </a:extLst>
          </p:cNvPr>
          <p:cNvSpPr txBox="1"/>
          <p:nvPr/>
        </p:nvSpPr>
        <p:spPr>
          <a:xfrm>
            <a:off x="364805" y="3579914"/>
            <a:ext cx="75039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i="1" u="sng" dirty="0">
                <a:cs typeface="Arial"/>
              </a:rPr>
              <a:t>Lenguajes de programación: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0F4A876-C57F-9A87-F6E8-A8928BBB18AB}"/>
              </a:ext>
            </a:extLst>
          </p:cNvPr>
          <p:cNvSpPr txBox="1"/>
          <p:nvPr/>
        </p:nvSpPr>
        <p:spPr>
          <a:xfrm>
            <a:off x="568354" y="403929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i="1"/>
              <a:t>Front-End</a:t>
            </a:r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55513D5-A8FB-810C-A7C5-F05700B65099}"/>
              </a:ext>
            </a:extLst>
          </p:cNvPr>
          <p:cNvSpPr txBox="1"/>
          <p:nvPr/>
        </p:nvSpPr>
        <p:spPr>
          <a:xfrm>
            <a:off x="4710418" y="403929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i="1" dirty="0"/>
              <a:t>Back-</a:t>
            </a:r>
            <a:r>
              <a:rPr lang="es-ES" i="1" dirty="0" err="1"/>
              <a:t>End</a:t>
            </a:r>
            <a:endParaRPr lang="es-ES" dirty="0" err="1"/>
          </a:p>
        </p:txBody>
      </p:sp>
      <p:pic>
        <p:nvPicPr>
          <p:cNvPr id="13" name="Imagen 13" descr="Icono&#10;&#10;Descripción generada automáticamente">
            <a:extLst>
              <a:ext uri="{FF2B5EF4-FFF2-40B4-BE49-F238E27FC236}">
                <a16:creationId xmlns:a16="http://schemas.microsoft.com/office/drawing/2014/main" id="{8DB93FEA-3108-6F6C-BC02-79D953C7CD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354" y="4408677"/>
            <a:ext cx="3057787" cy="1721316"/>
          </a:xfrm>
          <a:prstGeom prst="rect">
            <a:avLst/>
          </a:prstGeom>
        </p:spPr>
      </p:pic>
      <p:pic>
        <p:nvPicPr>
          <p:cNvPr id="14" name="Imagen 14" descr="Logotipo&#10;&#10;Descripción generada automáticamente">
            <a:extLst>
              <a:ext uri="{FF2B5EF4-FFF2-40B4-BE49-F238E27FC236}">
                <a16:creationId xmlns:a16="http://schemas.microsoft.com/office/drawing/2014/main" id="{D8E76565-9E26-9BD6-0E28-7945F86B69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7712" y="4533914"/>
            <a:ext cx="2040623" cy="110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601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C7BFA70-9DD6-9872-33F3-9FE9B2A53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A9C827F-19F9-5061-68B6-37C9DBAFD2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ABD5881-1940-625D-8439-256BE510644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139" name="Dodecágono 138">
            <a:extLst>
              <a:ext uri="{FF2B5EF4-FFF2-40B4-BE49-F238E27FC236}">
                <a16:creationId xmlns:a16="http://schemas.microsoft.com/office/drawing/2014/main" id="{F3E93154-C272-127B-6EED-280FB28B912E}"/>
              </a:ext>
            </a:extLst>
          </p:cNvPr>
          <p:cNvSpPr/>
          <p:nvPr/>
        </p:nvSpPr>
        <p:spPr>
          <a:xfrm>
            <a:off x="3875049" y="1711712"/>
            <a:ext cx="1371600" cy="1137424"/>
          </a:xfrm>
          <a:prstGeom prst="do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>
                <a:cs typeface="Arial"/>
              </a:rPr>
              <a:t>Que</a:t>
            </a:r>
            <a:endParaRPr lang="es-ES"/>
          </a:p>
        </p:txBody>
      </p:sp>
      <p:sp>
        <p:nvSpPr>
          <p:cNvPr id="140" name="CuadroTexto 139">
            <a:extLst>
              <a:ext uri="{FF2B5EF4-FFF2-40B4-BE49-F238E27FC236}">
                <a16:creationId xmlns:a16="http://schemas.microsoft.com/office/drawing/2014/main" id="{8EA3B188-8E0B-6482-9AC0-E9DF979EB986}"/>
              </a:ext>
            </a:extLst>
          </p:cNvPr>
          <p:cNvSpPr txBox="1"/>
          <p:nvPr/>
        </p:nvSpPr>
        <p:spPr>
          <a:xfrm>
            <a:off x="364805" y="10737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i="1" u="sng"/>
              <a:t>Metodología 5W + 2H</a:t>
            </a:r>
          </a:p>
        </p:txBody>
      </p:sp>
      <p:sp>
        <p:nvSpPr>
          <p:cNvPr id="141" name="Dodecágono 140">
            <a:extLst>
              <a:ext uri="{FF2B5EF4-FFF2-40B4-BE49-F238E27FC236}">
                <a16:creationId xmlns:a16="http://schemas.microsoft.com/office/drawing/2014/main" id="{77D53EE9-9149-3410-9C3A-DF099B3F7041}"/>
              </a:ext>
            </a:extLst>
          </p:cNvPr>
          <p:cNvSpPr/>
          <p:nvPr/>
        </p:nvSpPr>
        <p:spPr>
          <a:xfrm>
            <a:off x="2224668" y="4209584"/>
            <a:ext cx="1371600" cy="1137424"/>
          </a:xfrm>
          <a:prstGeom prst="do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>
                <a:cs typeface="Arial"/>
              </a:rPr>
              <a:t>Como</a:t>
            </a:r>
            <a:endParaRPr lang="es-ES"/>
          </a:p>
        </p:txBody>
      </p:sp>
      <p:sp>
        <p:nvSpPr>
          <p:cNvPr id="142" name="Dodecágono 141">
            <a:extLst>
              <a:ext uri="{FF2B5EF4-FFF2-40B4-BE49-F238E27FC236}">
                <a16:creationId xmlns:a16="http://schemas.microsoft.com/office/drawing/2014/main" id="{7332C34D-96F1-5B1A-2D5B-08B4E7FACD0E}"/>
              </a:ext>
            </a:extLst>
          </p:cNvPr>
          <p:cNvSpPr/>
          <p:nvPr/>
        </p:nvSpPr>
        <p:spPr>
          <a:xfrm>
            <a:off x="5547731" y="2704170"/>
            <a:ext cx="1371600" cy="1137424"/>
          </a:xfrm>
          <a:prstGeom prst="do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>
                <a:cs typeface="Arial"/>
              </a:rPr>
              <a:t>Porque</a:t>
            </a:r>
            <a:endParaRPr lang="es-ES"/>
          </a:p>
        </p:txBody>
      </p:sp>
      <p:sp>
        <p:nvSpPr>
          <p:cNvPr id="143" name="Dodecágono 142">
            <a:extLst>
              <a:ext uri="{FF2B5EF4-FFF2-40B4-BE49-F238E27FC236}">
                <a16:creationId xmlns:a16="http://schemas.microsoft.com/office/drawing/2014/main" id="{D83BF1D2-CA16-F8CD-E908-82EBB6C22437}"/>
              </a:ext>
            </a:extLst>
          </p:cNvPr>
          <p:cNvSpPr/>
          <p:nvPr/>
        </p:nvSpPr>
        <p:spPr>
          <a:xfrm>
            <a:off x="5547731" y="4466062"/>
            <a:ext cx="1371600" cy="1137424"/>
          </a:xfrm>
          <a:prstGeom prst="do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>
                <a:cs typeface="Arial"/>
              </a:rPr>
              <a:t>Donde</a:t>
            </a:r>
            <a:endParaRPr lang="es-ES"/>
          </a:p>
        </p:txBody>
      </p:sp>
      <p:sp>
        <p:nvSpPr>
          <p:cNvPr id="144" name="Dodecágono 143">
            <a:extLst>
              <a:ext uri="{FF2B5EF4-FFF2-40B4-BE49-F238E27FC236}">
                <a16:creationId xmlns:a16="http://schemas.microsoft.com/office/drawing/2014/main" id="{049DF66F-FFE9-FE3A-2D2F-A67F72B2C08B}"/>
              </a:ext>
            </a:extLst>
          </p:cNvPr>
          <p:cNvSpPr/>
          <p:nvPr/>
        </p:nvSpPr>
        <p:spPr>
          <a:xfrm>
            <a:off x="3875048" y="5034775"/>
            <a:ext cx="1371600" cy="1137424"/>
          </a:xfrm>
          <a:prstGeom prst="do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>
                <a:cs typeface="Arial"/>
              </a:rPr>
              <a:t>Cuando</a:t>
            </a:r>
            <a:endParaRPr lang="es-ES"/>
          </a:p>
        </p:txBody>
      </p:sp>
      <p:sp>
        <p:nvSpPr>
          <p:cNvPr id="145" name="Dodecágono 144">
            <a:extLst>
              <a:ext uri="{FF2B5EF4-FFF2-40B4-BE49-F238E27FC236}">
                <a16:creationId xmlns:a16="http://schemas.microsoft.com/office/drawing/2014/main" id="{9F23A7FF-D54A-5317-C628-BFDAFA148C2A}"/>
              </a:ext>
            </a:extLst>
          </p:cNvPr>
          <p:cNvSpPr/>
          <p:nvPr/>
        </p:nvSpPr>
        <p:spPr>
          <a:xfrm>
            <a:off x="2358482" y="2581508"/>
            <a:ext cx="1371600" cy="1137424"/>
          </a:xfrm>
          <a:prstGeom prst="do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>
                <a:cs typeface="Arial"/>
              </a:rPr>
              <a:t>Cuanto </a:t>
            </a:r>
            <a:endParaRPr lang="es-ES"/>
          </a:p>
        </p:txBody>
      </p:sp>
      <p:sp>
        <p:nvSpPr>
          <p:cNvPr id="147" name="Flecha: curvada hacia la izquierda 146">
            <a:extLst>
              <a:ext uri="{FF2B5EF4-FFF2-40B4-BE49-F238E27FC236}">
                <a16:creationId xmlns:a16="http://schemas.microsoft.com/office/drawing/2014/main" id="{4CAA09D0-1F90-6376-157F-B9478FEA307B}"/>
              </a:ext>
            </a:extLst>
          </p:cNvPr>
          <p:cNvSpPr/>
          <p:nvPr/>
        </p:nvSpPr>
        <p:spPr>
          <a:xfrm rot="-3240000">
            <a:off x="5534392" y="1753635"/>
            <a:ext cx="602165" cy="1048214"/>
          </a:xfrm>
          <a:prstGeom prst="curvedLef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48" name="Flecha: curvada hacia la izquierda 147">
            <a:extLst>
              <a:ext uri="{FF2B5EF4-FFF2-40B4-BE49-F238E27FC236}">
                <a16:creationId xmlns:a16="http://schemas.microsoft.com/office/drawing/2014/main" id="{A6F7847E-CEF0-7984-0BD7-60FC665E3842}"/>
              </a:ext>
            </a:extLst>
          </p:cNvPr>
          <p:cNvSpPr/>
          <p:nvPr/>
        </p:nvSpPr>
        <p:spPr>
          <a:xfrm rot="21060000">
            <a:off x="6512922" y="3678362"/>
            <a:ext cx="591014" cy="970156"/>
          </a:xfrm>
          <a:prstGeom prst="curvedLef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49" name="Flecha: curvada hacia la izquierda 148">
            <a:extLst>
              <a:ext uri="{FF2B5EF4-FFF2-40B4-BE49-F238E27FC236}">
                <a16:creationId xmlns:a16="http://schemas.microsoft.com/office/drawing/2014/main" id="{9D322AC7-DD01-DEAC-FB8A-F1FDAAFDE1E5}"/>
              </a:ext>
            </a:extLst>
          </p:cNvPr>
          <p:cNvSpPr/>
          <p:nvPr/>
        </p:nvSpPr>
        <p:spPr>
          <a:xfrm rot="4080000">
            <a:off x="5361687" y="5436604"/>
            <a:ext cx="479502" cy="1025912"/>
          </a:xfrm>
          <a:prstGeom prst="curvedLef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50" name="Flecha: curvada hacia la izquierda 149">
            <a:extLst>
              <a:ext uri="{FF2B5EF4-FFF2-40B4-BE49-F238E27FC236}">
                <a16:creationId xmlns:a16="http://schemas.microsoft.com/office/drawing/2014/main" id="{F2607DC5-E2A9-E9AD-0B89-062C30AEDC6F}"/>
              </a:ext>
            </a:extLst>
          </p:cNvPr>
          <p:cNvSpPr/>
          <p:nvPr/>
        </p:nvSpPr>
        <p:spPr>
          <a:xfrm rot="7920000">
            <a:off x="3036518" y="5188210"/>
            <a:ext cx="602165" cy="1048214"/>
          </a:xfrm>
          <a:prstGeom prst="curvedLef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51" name="Flecha: curvada hacia la izquierda 150">
            <a:extLst>
              <a:ext uri="{FF2B5EF4-FFF2-40B4-BE49-F238E27FC236}">
                <a16:creationId xmlns:a16="http://schemas.microsoft.com/office/drawing/2014/main" id="{7FB15567-B4B4-62B7-12A4-FA9B3E560897}"/>
              </a:ext>
            </a:extLst>
          </p:cNvPr>
          <p:cNvSpPr/>
          <p:nvPr/>
        </p:nvSpPr>
        <p:spPr>
          <a:xfrm rot="10020000">
            <a:off x="1921397" y="3314805"/>
            <a:ext cx="602165" cy="1048214"/>
          </a:xfrm>
          <a:prstGeom prst="curvedLef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52" name="Flecha: curvada hacia la izquierda 151">
            <a:extLst>
              <a:ext uri="{FF2B5EF4-FFF2-40B4-BE49-F238E27FC236}">
                <a16:creationId xmlns:a16="http://schemas.microsoft.com/office/drawing/2014/main" id="{15175A6F-C71B-EEBE-A13E-E584C2AA75B3}"/>
              </a:ext>
            </a:extLst>
          </p:cNvPr>
          <p:cNvSpPr/>
          <p:nvPr/>
        </p:nvSpPr>
        <p:spPr>
          <a:xfrm rot="15300000">
            <a:off x="3125728" y="1630971"/>
            <a:ext cx="602165" cy="1048214"/>
          </a:xfrm>
          <a:prstGeom prst="curvedLef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812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13B6605-A54F-A465-9D76-CE6C97C396F9}"/>
              </a:ext>
            </a:extLst>
          </p:cNvPr>
          <p:cNvSpPr txBox="1"/>
          <p:nvPr/>
        </p:nvSpPr>
        <p:spPr>
          <a:xfrm>
            <a:off x="1222171" y="2404046"/>
            <a:ext cx="716436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6000" b="1">
                <a:cs typeface="Arial"/>
              </a:rPr>
              <a:t>6. Ideas a defender</a:t>
            </a:r>
          </a:p>
        </p:txBody>
      </p:sp>
    </p:spTree>
    <p:extLst>
      <p:ext uri="{BB962C8B-B14F-4D97-AF65-F5344CB8AC3E}">
        <p14:creationId xmlns:p14="http://schemas.microsoft.com/office/powerpoint/2010/main" val="880766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22F1902-6315-7DF0-BA0B-00AE49D56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CFBBDFA-A697-DAFF-A335-6A504BD2A9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7426AFD-4D55-B5A3-9EF0-7C67B6670A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pic>
        <p:nvPicPr>
          <p:cNvPr id="5" name="Imagen 6" descr="Tabla&#10;&#10;Descripción generada automáticamente">
            <a:extLst>
              <a:ext uri="{FF2B5EF4-FFF2-40B4-BE49-F238E27FC236}">
                <a16:creationId xmlns:a16="http://schemas.microsoft.com/office/drawing/2014/main" id="{CEE6D961-248E-3CD3-C989-0223A2823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438" y="1668336"/>
            <a:ext cx="7027652" cy="431208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A40ADB3F-D28D-A8F1-5223-7F7F85FACCEE}"/>
              </a:ext>
            </a:extLst>
          </p:cNvPr>
          <p:cNvSpPr txBox="1"/>
          <p:nvPr/>
        </p:nvSpPr>
        <p:spPr>
          <a:xfrm>
            <a:off x="233331" y="738038"/>
            <a:ext cx="866361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ea typeface="+mn-lt"/>
                <a:cs typeface="+mn-lt"/>
              </a:rPr>
              <a:t>En la etapa de análisis se empleará el marco de trabajo 5W + 2H ya que esta metodología nos permite llevar a cabo el proyecto de una manera sistemática y más organizada.</a:t>
            </a:r>
          </a:p>
        </p:txBody>
      </p:sp>
    </p:spTree>
    <p:extLst>
      <p:ext uri="{BB962C8B-B14F-4D97-AF65-F5344CB8AC3E}">
        <p14:creationId xmlns:p14="http://schemas.microsoft.com/office/powerpoint/2010/main" val="3660786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13B6605-A54F-A465-9D76-CE6C97C396F9}"/>
              </a:ext>
            </a:extLst>
          </p:cNvPr>
          <p:cNvSpPr txBox="1"/>
          <p:nvPr/>
        </p:nvSpPr>
        <p:spPr>
          <a:xfrm>
            <a:off x="792235" y="2676688"/>
            <a:ext cx="8349312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5000" b="1">
                <a:cs typeface="Arial"/>
              </a:rPr>
              <a:t>7. Resultados esperados</a:t>
            </a:r>
            <a:endParaRPr lang="es-E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92720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pic>
        <p:nvPicPr>
          <p:cNvPr id="5" name="Imagen 6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56982367-5554-4E1B-5BF9-ED3B7FB40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907" y="1627464"/>
            <a:ext cx="3589111" cy="358911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74AA748-2640-70A5-0527-F8A919ECBFD1}"/>
              </a:ext>
            </a:extLst>
          </p:cNvPr>
          <p:cNvSpPr txBox="1"/>
          <p:nvPr/>
        </p:nvSpPr>
        <p:spPr>
          <a:xfrm>
            <a:off x="5691262" y="850516"/>
            <a:ext cx="26986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000" b="1">
                <a:cs typeface="Arial"/>
              </a:rPr>
              <a:t>Catálogo Virtual</a:t>
            </a:r>
          </a:p>
        </p:txBody>
      </p:sp>
      <p:pic>
        <p:nvPicPr>
          <p:cNvPr id="9" name="Imagen 9">
            <a:extLst>
              <a:ext uri="{FF2B5EF4-FFF2-40B4-BE49-F238E27FC236}">
                <a16:creationId xmlns:a16="http://schemas.microsoft.com/office/drawing/2014/main" id="{CD7C4286-9FBE-4E8A-2AE1-979E108C6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21" y="1628775"/>
            <a:ext cx="1670134" cy="2650332"/>
          </a:xfrm>
          <a:prstGeom prst="rect">
            <a:avLst/>
          </a:prstGeom>
        </p:spPr>
      </p:pic>
      <p:pic>
        <p:nvPicPr>
          <p:cNvPr id="10" name="Imagen 10" descr="Imagen que contiene tabla, pequeño, tela, café&#10;&#10;Descripción generada automáticamente">
            <a:extLst>
              <a:ext uri="{FF2B5EF4-FFF2-40B4-BE49-F238E27FC236}">
                <a16:creationId xmlns:a16="http://schemas.microsoft.com/office/drawing/2014/main" id="{1A311D92-751A-BB39-2DF0-5C7760638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544" y="2151099"/>
            <a:ext cx="1914525" cy="2898701"/>
          </a:xfrm>
          <a:prstGeom prst="rect">
            <a:avLst/>
          </a:prstGeom>
        </p:spPr>
      </p:pic>
      <p:pic>
        <p:nvPicPr>
          <p:cNvPr id="11" name="Imagen 11" descr="Texto&#10;&#10;Descripción generada automáticamente">
            <a:extLst>
              <a:ext uri="{FF2B5EF4-FFF2-40B4-BE49-F238E27FC236}">
                <a16:creationId xmlns:a16="http://schemas.microsoft.com/office/drawing/2014/main" id="{47F6A8BA-5ACE-E0DA-A207-88270264AF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269" y="3370642"/>
            <a:ext cx="1807369" cy="2617029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FC96EC46-7A5D-8BED-C104-714680449C76}"/>
              </a:ext>
            </a:extLst>
          </p:cNvPr>
          <p:cNvSpPr txBox="1"/>
          <p:nvPr/>
        </p:nvSpPr>
        <p:spPr>
          <a:xfrm>
            <a:off x="554906" y="771935"/>
            <a:ext cx="384161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000" b="1">
                <a:cs typeface="Arial"/>
              </a:rPr>
              <a:t>Visualización de productos o servicios por redes sociales</a:t>
            </a:r>
          </a:p>
        </p:txBody>
      </p:sp>
    </p:spTree>
    <p:extLst>
      <p:ext uri="{BB962C8B-B14F-4D97-AF65-F5344CB8AC3E}">
        <p14:creationId xmlns:p14="http://schemas.microsoft.com/office/powerpoint/2010/main" val="2218564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13B6605-A54F-A465-9D76-CE6C97C396F9}"/>
              </a:ext>
            </a:extLst>
          </p:cNvPr>
          <p:cNvSpPr txBox="1"/>
          <p:nvPr/>
        </p:nvSpPr>
        <p:spPr>
          <a:xfrm>
            <a:off x="2767123" y="2568475"/>
            <a:ext cx="8349312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5000" b="1">
                <a:cs typeface="Arial"/>
              </a:rPr>
              <a:t>8. Viabilidad</a:t>
            </a:r>
            <a:endParaRPr lang="es-E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84109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74AA748-2640-70A5-0527-F8A919ECBFD1}"/>
              </a:ext>
            </a:extLst>
          </p:cNvPr>
          <p:cNvSpPr txBox="1"/>
          <p:nvPr/>
        </p:nvSpPr>
        <p:spPr>
          <a:xfrm>
            <a:off x="618777" y="1310421"/>
            <a:ext cx="26986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000" b="1" dirty="0">
                <a:cs typeface="Arial"/>
              </a:rPr>
              <a:t>Tutor Empresarial</a:t>
            </a:r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C96EC46-7A5D-8BED-C104-714680449C76}"/>
              </a:ext>
            </a:extLst>
          </p:cNvPr>
          <p:cNvSpPr txBox="1"/>
          <p:nvPr/>
        </p:nvSpPr>
        <p:spPr>
          <a:xfrm>
            <a:off x="2705640" y="609615"/>
            <a:ext cx="384161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000" b="1" dirty="0">
                <a:cs typeface="Arial"/>
              </a:rPr>
              <a:t>8.1 Humana</a:t>
            </a:r>
            <a:endParaRPr lang="es-ES" dirty="0"/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46DAEB0D-44B9-7D46-12CE-758EF0641F88}"/>
              </a:ext>
            </a:extLst>
          </p:cNvPr>
          <p:cNvSpPr/>
          <p:nvPr/>
        </p:nvSpPr>
        <p:spPr>
          <a:xfrm>
            <a:off x="3537598" y="1359877"/>
            <a:ext cx="346843" cy="288569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A7C0DC7-6E2C-6E43-3A3F-D7F86018D271}"/>
              </a:ext>
            </a:extLst>
          </p:cNvPr>
          <p:cNvSpPr txBox="1"/>
          <p:nvPr/>
        </p:nvSpPr>
        <p:spPr>
          <a:xfrm>
            <a:off x="4068066" y="1283367"/>
            <a:ext cx="26986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000" dirty="0">
                <a:cs typeface="Arial"/>
              </a:rPr>
              <a:t>Samantha Naranjo</a:t>
            </a:r>
            <a:endParaRPr lang="es-E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4B2AAFC-1A06-CD7B-3E76-E6608307A0CF}"/>
              </a:ext>
            </a:extLst>
          </p:cNvPr>
          <p:cNvSpPr txBox="1"/>
          <p:nvPr/>
        </p:nvSpPr>
        <p:spPr>
          <a:xfrm>
            <a:off x="618776" y="2608976"/>
            <a:ext cx="26986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000" b="1" dirty="0">
                <a:cs typeface="Arial"/>
              </a:rPr>
              <a:t>Tutor Académico</a:t>
            </a:r>
            <a:endParaRPr lang="es-ES" dirty="0">
              <a:cs typeface="Arial"/>
            </a:endParaRPr>
          </a:p>
        </p:txBody>
      </p:sp>
      <p:sp>
        <p:nvSpPr>
          <p:cNvPr id="15" name="Flecha: a la derecha 14">
            <a:extLst>
              <a:ext uri="{FF2B5EF4-FFF2-40B4-BE49-F238E27FC236}">
                <a16:creationId xmlns:a16="http://schemas.microsoft.com/office/drawing/2014/main" id="{F7B662AC-D3F7-A708-024D-7470FFDCAE5B}"/>
              </a:ext>
            </a:extLst>
          </p:cNvPr>
          <p:cNvSpPr/>
          <p:nvPr/>
        </p:nvSpPr>
        <p:spPr>
          <a:xfrm>
            <a:off x="3537597" y="2658433"/>
            <a:ext cx="346843" cy="288569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4FC8E3B-6CEA-3625-1EC1-4DEF36337E13}"/>
              </a:ext>
            </a:extLst>
          </p:cNvPr>
          <p:cNvSpPr txBox="1"/>
          <p:nvPr/>
        </p:nvSpPr>
        <p:spPr>
          <a:xfrm>
            <a:off x="4068065" y="2554869"/>
            <a:ext cx="26986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000" dirty="0">
                <a:cs typeface="Arial"/>
              </a:rPr>
              <a:t>Ing. Jenny Ruiz</a:t>
            </a:r>
            <a:endParaRPr lang="es-ES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EF46691-5135-DC74-9DB2-C9B14F242B49}"/>
              </a:ext>
            </a:extLst>
          </p:cNvPr>
          <p:cNvSpPr txBox="1"/>
          <p:nvPr/>
        </p:nvSpPr>
        <p:spPr>
          <a:xfrm>
            <a:off x="794621" y="4326858"/>
            <a:ext cx="26986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000" b="1" dirty="0">
                <a:cs typeface="Arial"/>
              </a:rPr>
              <a:t>Estudiantes</a:t>
            </a:r>
            <a:endParaRPr lang="es-ES" dirty="0"/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EDE13613-8E03-83C5-4B1F-0F3BD6B4E38D}"/>
              </a:ext>
            </a:extLst>
          </p:cNvPr>
          <p:cNvSpPr/>
          <p:nvPr/>
        </p:nvSpPr>
        <p:spPr>
          <a:xfrm>
            <a:off x="3483489" y="4376313"/>
            <a:ext cx="346843" cy="288569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9" name="Imagen 19" descr="Tabla&#10;&#10;Descripción generada automáticamente">
            <a:extLst>
              <a:ext uri="{FF2B5EF4-FFF2-40B4-BE49-F238E27FC236}">
                <a16:creationId xmlns:a16="http://schemas.microsoft.com/office/drawing/2014/main" id="{6F849A39-B166-D9AE-C436-449DF44D4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418" y="3643706"/>
            <a:ext cx="5029199" cy="173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77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418A86D-C01F-5B71-81D3-242C52B5469A}"/>
              </a:ext>
            </a:extLst>
          </p:cNvPr>
          <p:cNvSpPr txBox="1"/>
          <p:nvPr/>
        </p:nvSpPr>
        <p:spPr>
          <a:xfrm>
            <a:off x="1754133" y="2634083"/>
            <a:ext cx="6546142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6600" b="1">
                <a:cs typeface="Arial"/>
              </a:rPr>
              <a:t>1. Introducción</a:t>
            </a:r>
            <a:r>
              <a:rPr lang="es-ES" sz="6000" b="1">
                <a:cs typeface="Arial"/>
              </a:rPr>
              <a:t> </a:t>
            </a:r>
            <a:endParaRPr lang="es-ES" sz="6000"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74AA748-2640-70A5-0527-F8A919ECBFD1}"/>
              </a:ext>
            </a:extLst>
          </p:cNvPr>
          <p:cNvSpPr txBox="1"/>
          <p:nvPr/>
        </p:nvSpPr>
        <p:spPr>
          <a:xfrm>
            <a:off x="1524551" y="677817"/>
            <a:ext cx="26986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" sz="2000" b="1" dirty="0">
                <a:ea typeface="+mn-lt"/>
                <a:cs typeface="+mn-lt"/>
              </a:rPr>
              <a:t>Hardware</a:t>
            </a:r>
            <a:endParaRPr lang="es-ES" sz="2000" dirty="0">
              <a:ea typeface="+mn-lt"/>
              <a:cs typeface="+mn-lt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C96EC46-7A5D-8BED-C104-714680449C76}"/>
              </a:ext>
            </a:extLst>
          </p:cNvPr>
          <p:cNvSpPr txBox="1"/>
          <p:nvPr/>
        </p:nvSpPr>
        <p:spPr>
          <a:xfrm>
            <a:off x="2475602" y="135162"/>
            <a:ext cx="384161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000" b="1" dirty="0">
                <a:cs typeface="Arial"/>
              </a:rPr>
              <a:t>8.2 </a:t>
            </a:r>
            <a:r>
              <a:rPr lang="es" sz="2000" b="1" dirty="0">
                <a:ea typeface="+mn-lt"/>
                <a:cs typeface="+mn-lt"/>
              </a:rPr>
              <a:t>Tecnología</a:t>
            </a:r>
            <a:endParaRPr lang="es-ES" sz="2000" b="1" dirty="0">
              <a:ea typeface="+mn-lt"/>
              <a:cs typeface="+mn-lt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4B2AAFC-1A06-CD7B-3E76-E6608307A0CF}"/>
              </a:ext>
            </a:extLst>
          </p:cNvPr>
          <p:cNvSpPr txBox="1"/>
          <p:nvPr/>
        </p:nvSpPr>
        <p:spPr>
          <a:xfrm>
            <a:off x="6312210" y="1947618"/>
            <a:ext cx="26986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000" b="1" dirty="0">
                <a:cs typeface="Arial"/>
              </a:rPr>
              <a:t>Software</a:t>
            </a:r>
            <a:endParaRPr lang="es-ES" dirty="0"/>
          </a:p>
        </p:txBody>
      </p:sp>
      <p:pic>
        <p:nvPicPr>
          <p:cNvPr id="20" name="Imagen 20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7737B497-B359-DC74-B2E5-C2F04B17E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3" y="1032498"/>
            <a:ext cx="4425350" cy="5209946"/>
          </a:xfrm>
          <a:prstGeom prst="rect">
            <a:avLst/>
          </a:prstGeom>
        </p:spPr>
      </p:pic>
      <p:pic>
        <p:nvPicPr>
          <p:cNvPr id="21" name="Imagen 21" descr="Tabla&#10;&#10;Descripción generada automáticamente">
            <a:extLst>
              <a:ext uri="{FF2B5EF4-FFF2-40B4-BE49-F238E27FC236}">
                <a16:creationId xmlns:a16="http://schemas.microsoft.com/office/drawing/2014/main" id="{CD2C6164-CAC1-4EA8-C165-9A6A21EB9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438" y="2490908"/>
            <a:ext cx="3922143" cy="212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5616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13B6605-A54F-A465-9D76-CE6C97C396F9}"/>
              </a:ext>
            </a:extLst>
          </p:cNvPr>
          <p:cNvSpPr txBox="1"/>
          <p:nvPr/>
        </p:nvSpPr>
        <p:spPr>
          <a:xfrm>
            <a:off x="2050212" y="2257363"/>
            <a:ext cx="6117418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5000" b="1" dirty="0">
                <a:cs typeface="Arial"/>
              </a:rPr>
              <a:t>9. Conclusiones y Recomendaciones</a:t>
            </a:r>
            <a:endParaRPr lang="es-E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89521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B6C12D2-6179-90C7-5DD8-DAD81EC33A3E}"/>
              </a:ext>
            </a:extLst>
          </p:cNvPr>
          <p:cNvSpPr txBox="1"/>
          <p:nvPr/>
        </p:nvSpPr>
        <p:spPr>
          <a:xfrm>
            <a:off x="526212" y="612476"/>
            <a:ext cx="8177840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000" b="1" dirty="0">
                <a:latin typeface="Arial Nova"/>
                <a:cs typeface="Arial"/>
              </a:rPr>
              <a:t>9.1 Conclusiones </a:t>
            </a:r>
          </a:p>
          <a:p>
            <a:pPr>
              <a:buAutoNum type="arabicPeriod"/>
            </a:pPr>
            <a:r>
              <a:rPr lang="es-ES" sz="2000" dirty="0">
                <a:latin typeface="Arial Nova"/>
                <a:cs typeface="Arial"/>
              </a:rPr>
              <a:t> Las historias de usuario con la técnica aplicada 5W+2H resultó una forma efectiva de entender y priorizar los requisitos del proyecto establecido, permitiendo que nosotros como equipo de desarrollo poseer una visión completa y detallada de las necesidades y expectativas de los usuarios, lo que a su vez ayudó en la eficacia de la planificación y el desarrollo del sistema.  </a:t>
            </a:r>
          </a:p>
          <a:p>
            <a:pPr>
              <a:buAutoNum type="arabicPeriod" startAt="2"/>
            </a:pPr>
            <a:r>
              <a:rPr lang="es-ES" sz="2000" dirty="0">
                <a:latin typeface="Arial Nova"/>
                <a:cs typeface="Arial"/>
              </a:rPr>
              <a:t> El patrón de diseño que se trató de implementar es el </a:t>
            </a:r>
            <a:r>
              <a:rPr lang="es-ES" sz="2000" dirty="0" err="1">
                <a:latin typeface="Arial Nova"/>
                <a:cs typeface="Arial"/>
              </a:rPr>
              <a:t>Singleton</a:t>
            </a:r>
            <a:r>
              <a:rPr lang="es-ES" sz="2000" dirty="0">
                <a:latin typeface="Arial Nova"/>
                <a:cs typeface="Arial"/>
              </a:rPr>
              <a:t> debido a que se trató de limitar el número de instancias en la clase, lo que garantiza que solo exista una única instancia de la clase y que todas las referencias a la misma apunten a la misma instancia, lo que ayuda a mejorar la consistencia y la gestión de los datos. </a:t>
            </a:r>
          </a:p>
          <a:p>
            <a:pPr>
              <a:buAutoNum type="arabicPeriod" startAt="3"/>
            </a:pPr>
            <a:r>
              <a:rPr lang="es-ES" sz="2000" dirty="0">
                <a:latin typeface="Arial Nova"/>
                <a:cs typeface="Arial"/>
              </a:rPr>
              <a:t> Al realizar los casos de prueba en los requisitos plasmados se pudo asegurar la calidad y la fiabilidad de la aplicación. Los casos de prueba ayudaron a verificar si el sistema cumple con los requisitos funcionales y a identificar problemas y errores temprano en el desarrollo, lo que permitió corregirlos antes de que la aplicación sea mostrada al usuario final.  </a:t>
            </a:r>
          </a:p>
        </p:txBody>
      </p:sp>
    </p:spTree>
    <p:extLst>
      <p:ext uri="{BB962C8B-B14F-4D97-AF65-F5344CB8AC3E}">
        <p14:creationId xmlns:p14="http://schemas.microsoft.com/office/powerpoint/2010/main" val="31239526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B6C12D2-6179-90C7-5DD8-DAD81EC33A3E}"/>
              </a:ext>
            </a:extLst>
          </p:cNvPr>
          <p:cNvSpPr txBox="1"/>
          <p:nvPr/>
        </p:nvSpPr>
        <p:spPr>
          <a:xfrm>
            <a:off x="454325" y="238665"/>
            <a:ext cx="8177840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" b="1" dirty="0">
                <a:ea typeface="+mn-lt"/>
                <a:cs typeface="+mn-lt"/>
              </a:rPr>
              <a:t>9.2 Recomendaciones</a:t>
            </a:r>
            <a:endParaRPr lang="es-ES" b="1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s" dirty="0">
                <a:ea typeface="+mn-lt"/>
                <a:cs typeface="+mn-lt"/>
              </a:rPr>
              <a:t>La técnica 5W+2H para describir las historias de usuario proporciona una estructura clara y concisa para describir los requerimientos solicitados por el cliente, recalcando que las historias de usuario con este formato son fáciles de comprender y comunicar a otros miembros del equipo, lo que ayuda a mantener un enfoque en el valor que se brinda al usuario final.</a:t>
            </a:r>
          </a:p>
          <a:p>
            <a:pPr marL="285750" indent="-285750">
              <a:buFont typeface="Arial"/>
              <a:buChar char="•"/>
            </a:pPr>
            <a:r>
              <a:rPr lang="es" dirty="0">
                <a:ea typeface="+mn-lt"/>
                <a:cs typeface="+mn-lt"/>
              </a:rPr>
              <a:t>El uso excesivo del patrón </a:t>
            </a:r>
            <a:r>
              <a:rPr lang="es" dirty="0" err="1">
                <a:ea typeface="+mn-lt"/>
                <a:cs typeface="+mn-lt"/>
              </a:rPr>
              <a:t>Singleton</a:t>
            </a:r>
            <a:r>
              <a:rPr lang="es" dirty="0">
                <a:ea typeface="+mn-lt"/>
                <a:cs typeface="+mn-lt"/>
              </a:rPr>
              <a:t> puede tener un impacto negativo en la arquitectura y el diseño de la aplicación, especialmente si se utiliza de manera incontrolada. Por lo tanto se debe usar el patrón </a:t>
            </a:r>
            <a:r>
              <a:rPr lang="es" dirty="0" err="1">
                <a:ea typeface="+mn-lt"/>
                <a:cs typeface="+mn-lt"/>
              </a:rPr>
              <a:t>Singleton</a:t>
            </a:r>
            <a:r>
              <a:rPr lang="es" dirty="0">
                <a:ea typeface="+mn-lt"/>
                <a:cs typeface="+mn-lt"/>
              </a:rPr>
              <a:t> con moderación y solo cuando sea necesario. Antes de implementarlo, es importante considerar cuidadosamente los pros y los contras y asegurarse de que su uso sea coherente con la arquitectura y los objetivos del proyecto.</a:t>
            </a:r>
          </a:p>
          <a:p>
            <a:pPr marL="285750" indent="-285750">
              <a:buFont typeface="Arial"/>
              <a:buChar char="•"/>
            </a:pPr>
            <a:r>
              <a:rPr lang="es" dirty="0">
                <a:ea typeface="+mn-lt"/>
                <a:cs typeface="+mn-lt"/>
              </a:rPr>
              <a:t>Realizar casos de prueba en los requisitos funcionales ayuda a mejorar la calidad y la fiabilidad de la aplicación para asegurarse de que se cumplan los requisitos específicos. Además, los casos de prueba también son útiles para la documentación de los requisitos y para asegurarse de que el software sea fácil de mantener y de mejorar a lo largo del tiempo.</a:t>
            </a:r>
          </a:p>
          <a:p>
            <a:endParaRPr lang="es-ES" b="1" dirty="0">
              <a:latin typeface="Arial Nov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4576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6FB77D3-F74C-A7B5-9658-5D803889F017}"/>
              </a:ext>
            </a:extLst>
          </p:cNvPr>
          <p:cNvSpPr txBox="1"/>
          <p:nvPr/>
        </p:nvSpPr>
        <p:spPr>
          <a:xfrm>
            <a:off x="857250" y="977565"/>
            <a:ext cx="464568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600" b="1">
                <a:cs typeface="Arial"/>
              </a:rPr>
              <a:t>Tema del proyecto </a:t>
            </a:r>
            <a:endParaRPr lang="es-ES" sz="3600" b="1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C926AE6-C604-865B-8327-65BA0C8638A8}"/>
              </a:ext>
            </a:extLst>
          </p:cNvPr>
          <p:cNvSpPr txBox="1"/>
          <p:nvPr/>
        </p:nvSpPr>
        <p:spPr>
          <a:xfrm>
            <a:off x="917408" y="2030329"/>
            <a:ext cx="72490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cs typeface="Arial"/>
              </a:rPr>
              <a:t>Catalogo Virtual para venta  de artículos mobiliarios y diseño de habitaciones.</a:t>
            </a:r>
            <a:endParaRPr lang="es-ES"/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E7FFE7DB-CEB5-D739-AB8A-490377C2B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834" y="2975874"/>
            <a:ext cx="2743200" cy="2717800"/>
          </a:xfrm>
          <a:prstGeom prst="rect">
            <a:avLst/>
          </a:prstGeom>
        </p:spPr>
      </p:pic>
      <p:pic>
        <p:nvPicPr>
          <p:cNvPr id="5" name="Imagen 5">
            <a:extLst>
              <a:ext uri="{FF2B5EF4-FFF2-40B4-BE49-F238E27FC236}">
                <a16:creationId xmlns:a16="http://schemas.microsoft.com/office/drawing/2014/main" id="{7539AADA-7016-8988-7B58-65B98B8B9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438" y="2996194"/>
            <a:ext cx="2743200" cy="267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313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13B6605-A54F-A465-9D76-CE6C97C396F9}"/>
              </a:ext>
            </a:extLst>
          </p:cNvPr>
          <p:cNvSpPr txBox="1"/>
          <p:nvPr/>
        </p:nvSpPr>
        <p:spPr>
          <a:xfrm>
            <a:off x="1883529" y="2461555"/>
            <a:ext cx="6459878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6000" b="1">
                <a:cs typeface="Arial"/>
              </a:rPr>
              <a:t>2. Planteamiento del problema</a:t>
            </a:r>
          </a:p>
        </p:txBody>
      </p:sp>
    </p:spTree>
    <p:extLst>
      <p:ext uri="{BB962C8B-B14F-4D97-AF65-F5344CB8AC3E}">
        <p14:creationId xmlns:p14="http://schemas.microsoft.com/office/powerpoint/2010/main" val="1804136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6912AC2-DEA3-D354-52D5-86805002F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A18BA69-AD8A-AA2A-3960-E31A7F28B8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27368-4FB7-58D9-A486-195EF44457E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DAD0386-1204-FC9E-3A38-0A8CFB9AC7C8}"/>
              </a:ext>
            </a:extLst>
          </p:cNvPr>
          <p:cNvSpPr txBox="1"/>
          <p:nvPr/>
        </p:nvSpPr>
        <p:spPr>
          <a:xfrm>
            <a:off x="1719532" y="51758"/>
            <a:ext cx="594935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000" b="1"/>
              <a:t>2.1 Formulación del problema </a:t>
            </a:r>
            <a:r>
              <a:rPr lang="es-ES" sz="3000" b="1">
                <a:cs typeface="Arial"/>
              </a:rPr>
              <a:t> </a:t>
            </a:r>
          </a:p>
        </p:txBody>
      </p:sp>
      <p:pic>
        <p:nvPicPr>
          <p:cNvPr id="6" name="Imagen 6" descr="Imagen que contiene interior, tabla, computadora, escritorio&#10;&#10;Descripción generada automáticamente">
            <a:extLst>
              <a:ext uri="{FF2B5EF4-FFF2-40B4-BE49-F238E27FC236}">
                <a16:creationId xmlns:a16="http://schemas.microsoft.com/office/drawing/2014/main" id="{BEAD26A4-8C2B-8927-F68A-76B4ADA34C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23" t="510" r="8462" b="4592"/>
          <a:stretch/>
        </p:blipFill>
        <p:spPr>
          <a:xfrm>
            <a:off x="66135" y="3866790"/>
            <a:ext cx="2829911" cy="2359985"/>
          </a:xfrm>
          <a:prstGeom prst="rect">
            <a:avLst/>
          </a:prstGeom>
        </p:spPr>
      </p:pic>
      <p:pic>
        <p:nvPicPr>
          <p:cNvPr id="7" name="Imagen 7" descr="Texto&#10;&#10;Descripción generada automáticamente">
            <a:extLst>
              <a:ext uri="{FF2B5EF4-FFF2-40B4-BE49-F238E27FC236}">
                <a16:creationId xmlns:a16="http://schemas.microsoft.com/office/drawing/2014/main" id="{1A1B8A49-6F72-4ED4-663F-1D5750056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180000">
            <a:off x="1726815" y="4182191"/>
            <a:ext cx="974787" cy="508960"/>
          </a:xfrm>
          <a:prstGeom prst="rect">
            <a:avLst/>
          </a:prstGeom>
        </p:spPr>
      </p:pic>
      <p:pic>
        <p:nvPicPr>
          <p:cNvPr id="9" name="Imagen 9" descr="Imagen que contiene interior, lego, tabla, juguete&#10;&#10;Descripción generada automáticamente">
            <a:extLst>
              <a:ext uri="{FF2B5EF4-FFF2-40B4-BE49-F238E27FC236}">
                <a16:creationId xmlns:a16="http://schemas.microsoft.com/office/drawing/2014/main" id="{67BA3E06-FB86-221B-895A-9B9A00B31A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68" y="1504634"/>
            <a:ext cx="1679276" cy="1648996"/>
          </a:xfrm>
          <a:prstGeom prst="rect">
            <a:avLst/>
          </a:prstGeom>
        </p:spPr>
      </p:pic>
      <p:pic>
        <p:nvPicPr>
          <p:cNvPr id="10" name="Imagen 10">
            <a:extLst>
              <a:ext uri="{FF2B5EF4-FFF2-40B4-BE49-F238E27FC236}">
                <a16:creationId xmlns:a16="http://schemas.microsoft.com/office/drawing/2014/main" id="{A7475EC0-52EC-76B2-AB7F-D11A2934A7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9683" y="1407543"/>
            <a:ext cx="2743200" cy="1828800"/>
          </a:xfrm>
          <a:prstGeom prst="rect">
            <a:avLst/>
          </a:prstGeom>
        </p:spPr>
      </p:pic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932712AB-F0B8-B374-A079-109963780313}"/>
              </a:ext>
            </a:extLst>
          </p:cNvPr>
          <p:cNvSpPr/>
          <p:nvPr/>
        </p:nvSpPr>
        <p:spPr>
          <a:xfrm rot="13680000">
            <a:off x="739457" y="3150496"/>
            <a:ext cx="603848" cy="76200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0FC0D456-0112-CC22-75D4-C3A1996A2AB3}"/>
              </a:ext>
            </a:extLst>
          </p:cNvPr>
          <p:cNvSpPr/>
          <p:nvPr/>
        </p:nvSpPr>
        <p:spPr>
          <a:xfrm rot="5400000">
            <a:off x="7802954" y="3057986"/>
            <a:ext cx="589471" cy="776377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Signo más 13">
            <a:extLst>
              <a:ext uri="{FF2B5EF4-FFF2-40B4-BE49-F238E27FC236}">
                <a16:creationId xmlns:a16="http://schemas.microsoft.com/office/drawing/2014/main" id="{9748FFC2-7F51-BA7C-C3A6-3F36A191FE60}"/>
              </a:ext>
            </a:extLst>
          </p:cNvPr>
          <p:cNvSpPr/>
          <p:nvPr/>
        </p:nvSpPr>
        <p:spPr>
          <a:xfrm>
            <a:off x="1820831" y="1890623"/>
            <a:ext cx="948905" cy="877018"/>
          </a:xfrm>
          <a:prstGeom prst="mathPlu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Es igual a 14">
            <a:extLst>
              <a:ext uri="{FF2B5EF4-FFF2-40B4-BE49-F238E27FC236}">
                <a16:creationId xmlns:a16="http://schemas.microsoft.com/office/drawing/2014/main" id="{3A9040E3-B55A-7252-0D11-91476F010DD6}"/>
              </a:ext>
            </a:extLst>
          </p:cNvPr>
          <p:cNvSpPr/>
          <p:nvPr/>
        </p:nvSpPr>
        <p:spPr>
          <a:xfrm>
            <a:off x="5311835" y="1621346"/>
            <a:ext cx="1825924" cy="1394603"/>
          </a:xfrm>
          <a:prstGeom prst="mathEqual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pic>
        <p:nvPicPr>
          <p:cNvPr id="16" name="Imagen 16" descr="Diagrama&#10;&#10;Descripción generada automáticamente">
            <a:extLst>
              <a:ext uri="{FF2B5EF4-FFF2-40B4-BE49-F238E27FC236}">
                <a16:creationId xmlns:a16="http://schemas.microsoft.com/office/drawing/2014/main" id="{0371E293-AC6C-680C-DDEE-438F8F39457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471" r="17059" b="644"/>
          <a:stretch/>
        </p:blipFill>
        <p:spPr>
          <a:xfrm>
            <a:off x="7283571" y="1503451"/>
            <a:ext cx="1622734" cy="1555024"/>
          </a:xfrm>
          <a:prstGeom prst="rect">
            <a:avLst/>
          </a:prstGeom>
        </p:spPr>
      </p:pic>
      <p:pic>
        <p:nvPicPr>
          <p:cNvPr id="17" name="Imagen 17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30EB37D8-64CE-5475-E2B1-731678520A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0605" y="3738922"/>
            <a:ext cx="1527056" cy="2212496"/>
          </a:xfrm>
          <a:prstGeom prst="rect">
            <a:avLst/>
          </a:prstGeom>
        </p:spPr>
      </p:pic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D465F55E-EC4E-7F69-4B5A-FDCC8261B4EE}"/>
              </a:ext>
            </a:extLst>
          </p:cNvPr>
          <p:cNvSpPr/>
          <p:nvPr/>
        </p:nvSpPr>
        <p:spPr>
          <a:xfrm rot="18900000">
            <a:off x="2536627" y="3064232"/>
            <a:ext cx="603848" cy="76200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38F9897B-259A-7E05-F03A-AB940128715E}"/>
              </a:ext>
            </a:extLst>
          </p:cNvPr>
          <p:cNvSpPr/>
          <p:nvPr/>
        </p:nvSpPr>
        <p:spPr>
          <a:xfrm rot="10800000">
            <a:off x="6591041" y="4458834"/>
            <a:ext cx="603848" cy="76200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2" name="Imagen 22" descr="Diagrama&#10;&#10;Descripción generada automáticamente">
            <a:extLst>
              <a:ext uri="{FF2B5EF4-FFF2-40B4-BE49-F238E27FC236}">
                <a16:creationId xmlns:a16="http://schemas.microsoft.com/office/drawing/2014/main" id="{C37540C5-ACA3-F7BD-D765-2698E006631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283" t="3005" r="523" b="13102"/>
          <a:stretch/>
        </p:blipFill>
        <p:spPr>
          <a:xfrm>
            <a:off x="3919268" y="4003768"/>
            <a:ext cx="2556494" cy="1694153"/>
          </a:xfrm>
          <a:prstGeom prst="rect">
            <a:avLst/>
          </a:prstGeom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85D129FD-B4F0-CB9F-7375-F2762BBDC599}"/>
              </a:ext>
            </a:extLst>
          </p:cNvPr>
          <p:cNvSpPr txBox="1"/>
          <p:nvPr/>
        </p:nvSpPr>
        <p:spPr>
          <a:xfrm>
            <a:off x="103935" y="594264"/>
            <a:ext cx="897991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cs typeface="Arial"/>
              </a:rPr>
              <a:t>Para la toma de requisitos se ha hecho uso de lluvia de ideas y entrevista para formular los requisitos funcionales y no funcionales de un catálogo de ventas de muebles de madera con el fin de incrementar ventas.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5597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6912AC2-DEA3-D354-52D5-86805002F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A18BA69-AD8A-AA2A-3960-E31A7F28B8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27368-4FB7-58D9-A486-195EF44457E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DAD0386-1204-FC9E-3A38-0A8CFB9AC7C8}"/>
              </a:ext>
            </a:extLst>
          </p:cNvPr>
          <p:cNvSpPr txBox="1"/>
          <p:nvPr/>
        </p:nvSpPr>
        <p:spPr>
          <a:xfrm>
            <a:off x="3128513" y="842513"/>
            <a:ext cx="594935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000" b="1"/>
              <a:t>2.2 Justificación </a:t>
            </a:r>
            <a:r>
              <a:rPr lang="es-ES" sz="3000" b="1">
                <a:cs typeface="Arial"/>
              </a:rPr>
              <a:t> </a:t>
            </a:r>
          </a:p>
        </p:txBody>
      </p:sp>
      <p:pic>
        <p:nvPicPr>
          <p:cNvPr id="6" name="Imagen 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C2831C8D-9603-D8FB-C4D3-6765C898B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64" y="2974078"/>
            <a:ext cx="2743200" cy="193063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BF15ECFD-7CB1-9DBC-E46B-5A8396E37ACF}"/>
              </a:ext>
            </a:extLst>
          </p:cNvPr>
          <p:cNvSpPr txBox="1"/>
          <p:nvPr/>
        </p:nvSpPr>
        <p:spPr>
          <a:xfrm>
            <a:off x="937822" y="2520830"/>
            <a:ext cx="117301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b="1">
                <a:cs typeface="Arial"/>
              </a:rPr>
              <a:t>Análisis</a:t>
            </a:r>
            <a:endParaRPr lang="es-ES" b="1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C91F569-BCE0-E7A3-48BF-6ADA1DBF11B5}"/>
              </a:ext>
            </a:extLst>
          </p:cNvPr>
          <p:cNvSpPr txBox="1"/>
          <p:nvPr/>
        </p:nvSpPr>
        <p:spPr>
          <a:xfrm>
            <a:off x="3612010" y="3325961"/>
            <a:ext cx="10436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b="1">
                <a:cs typeface="Arial"/>
              </a:rPr>
              <a:t>Diseño</a:t>
            </a:r>
            <a:endParaRPr lang="es-ES" b="1"/>
          </a:p>
        </p:txBody>
      </p:sp>
      <p:pic>
        <p:nvPicPr>
          <p:cNvPr id="10" name="Imagen 10" descr="Diagrama&#10;&#10;Descripción generada automáticamente">
            <a:extLst>
              <a:ext uri="{FF2B5EF4-FFF2-40B4-BE49-F238E27FC236}">
                <a16:creationId xmlns:a16="http://schemas.microsoft.com/office/drawing/2014/main" id="{3DFE76FD-0A0E-E953-25EB-9AE5990B7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429" y="2979528"/>
            <a:ext cx="3123481" cy="2365434"/>
          </a:xfrm>
          <a:prstGeom prst="rect">
            <a:avLst/>
          </a:prstGeom>
        </p:spPr>
      </p:pic>
      <p:pic>
        <p:nvPicPr>
          <p:cNvPr id="11" name="Imagen 11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0743A537-C280-9BAB-3779-6EBCA55DA2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8513" y="3933181"/>
            <a:ext cx="2743200" cy="2154659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52786286-01F0-91A0-2F56-10EA890CB1E2}"/>
              </a:ext>
            </a:extLst>
          </p:cNvPr>
          <p:cNvSpPr txBox="1"/>
          <p:nvPr/>
        </p:nvSpPr>
        <p:spPr>
          <a:xfrm>
            <a:off x="233331" y="1385019"/>
            <a:ext cx="866361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ea typeface="+mn-lt"/>
                <a:cs typeface="+mn-lt"/>
              </a:rPr>
              <a:t>Se debe tomar en cuenta cómo se debe abordar un adecuado análisis y diseño, haciendo uso de herramientas case que contribuyan a registrar y comunicar el razonamiento detrás del proceso generado.</a:t>
            </a:r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74F7FF2-A064-6613-737D-5BCB8A53111E}"/>
              </a:ext>
            </a:extLst>
          </p:cNvPr>
          <p:cNvSpPr txBox="1"/>
          <p:nvPr/>
        </p:nvSpPr>
        <p:spPr>
          <a:xfrm>
            <a:off x="6171179" y="2520828"/>
            <a:ext cx="24669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b="1">
                <a:cs typeface="Arial"/>
              </a:rPr>
              <a:t>Herramientas CASE</a:t>
            </a:r>
            <a:endParaRPr lang="es-ES" b="1"/>
          </a:p>
        </p:txBody>
      </p:sp>
    </p:spTree>
    <p:extLst>
      <p:ext uri="{BB962C8B-B14F-4D97-AF65-F5344CB8AC3E}">
        <p14:creationId xmlns:p14="http://schemas.microsoft.com/office/powerpoint/2010/main" val="3693358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13B6605-A54F-A465-9D76-CE6C97C396F9}"/>
              </a:ext>
            </a:extLst>
          </p:cNvPr>
          <p:cNvSpPr txBox="1"/>
          <p:nvPr/>
        </p:nvSpPr>
        <p:spPr>
          <a:xfrm>
            <a:off x="1883529" y="2461555"/>
            <a:ext cx="645987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6000" b="1">
                <a:cs typeface="Arial"/>
              </a:rPr>
              <a:t>3. Objetivos</a:t>
            </a:r>
          </a:p>
        </p:txBody>
      </p:sp>
    </p:spTree>
    <p:extLst>
      <p:ext uri="{BB962C8B-B14F-4D97-AF65-F5344CB8AC3E}">
        <p14:creationId xmlns:p14="http://schemas.microsoft.com/office/powerpoint/2010/main" val="3364753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9154BFC-3902-0610-FF6C-E3DE3AA05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B5BCF80-3425-CB00-85DE-4CCAA93A72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D622758-9DCA-EAC0-1095-F475871C442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4A6A6CD-9BDB-914F-A290-A096D4F2C02A}"/>
              </a:ext>
            </a:extLst>
          </p:cNvPr>
          <p:cNvSpPr txBox="1"/>
          <p:nvPr/>
        </p:nvSpPr>
        <p:spPr>
          <a:xfrm>
            <a:off x="1604513" y="885645"/>
            <a:ext cx="594935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000" b="1">
                <a:cs typeface="Arial"/>
              </a:rPr>
              <a:t>Objetivo general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EACDD68-C10C-83CF-7C3E-ED176ED540A1}"/>
              </a:ext>
            </a:extLst>
          </p:cNvPr>
          <p:cNvSpPr txBox="1"/>
          <p:nvPr/>
        </p:nvSpPr>
        <p:spPr>
          <a:xfrm>
            <a:off x="1847676" y="1669409"/>
            <a:ext cx="6235117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err="1">
                <a:cs typeface="Arial"/>
              </a:rPr>
              <a:t>Realizar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el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análisis</a:t>
            </a:r>
            <a:r>
              <a:rPr lang="en-US" sz="1400">
                <a:cs typeface="Arial"/>
              </a:rPr>
              <a:t> y </a:t>
            </a:r>
            <a:r>
              <a:rPr lang="en-US" sz="1400" err="1">
                <a:cs typeface="Arial"/>
              </a:rPr>
              <a:t>diseño</a:t>
            </a:r>
            <a:r>
              <a:rPr lang="en-US" sz="1400">
                <a:cs typeface="Arial"/>
              </a:rPr>
              <a:t> de software para </a:t>
            </a:r>
            <a:r>
              <a:rPr lang="en-US" sz="1400" err="1">
                <a:cs typeface="Arial"/>
              </a:rPr>
              <a:t>implementar</a:t>
            </a:r>
            <a:r>
              <a:rPr lang="en-US" sz="1400">
                <a:cs typeface="Arial"/>
              </a:rPr>
              <a:t> un </a:t>
            </a:r>
            <a:r>
              <a:rPr lang="en-US" sz="1400" err="1">
                <a:cs typeface="Arial"/>
              </a:rPr>
              <a:t>catálogo</a:t>
            </a:r>
            <a:r>
              <a:rPr lang="en-US" sz="1400">
                <a:cs typeface="Arial"/>
              </a:rPr>
              <a:t> virtual de la </a:t>
            </a:r>
            <a:r>
              <a:rPr lang="en-US" sz="1400" err="1">
                <a:cs typeface="Arial"/>
              </a:rPr>
              <a:t>empresa</a:t>
            </a:r>
            <a:r>
              <a:rPr lang="en-US" sz="1400">
                <a:cs typeface="Arial"/>
              </a:rPr>
              <a:t> “A Mi Madera” </a:t>
            </a:r>
            <a:r>
              <a:rPr lang="en-US" sz="1400" err="1">
                <a:cs typeface="Arial"/>
              </a:rPr>
              <a:t>mediante</a:t>
            </a:r>
            <a:r>
              <a:rPr lang="en-US" sz="1400">
                <a:cs typeface="Arial"/>
              </a:rPr>
              <a:t> la </a:t>
            </a:r>
            <a:r>
              <a:rPr lang="en-US" sz="1400" err="1">
                <a:cs typeface="Arial"/>
              </a:rPr>
              <a:t>creación</a:t>
            </a:r>
            <a:r>
              <a:rPr lang="en-US" sz="1400">
                <a:cs typeface="Arial"/>
              </a:rPr>
              <a:t> de </a:t>
            </a:r>
            <a:r>
              <a:rPr lang="en-US" sz="1400" err="1">
                <a:cs typeface="Arial"/>
              </a:rPr>
              <a:t>una</a:t>
            </a:r>
            <a:r>
              <a:rPr lang="en-US" sz="1400">
                <a:cs typeface="Arial"/>
              </a:rPr>
              <a:t> </a:t>
            </a:r>
            <a:r>
              <a:rPr lang="en-US" sz="1400" err="1">
                <a:cs typeface="Arial"/>
              </a:rPr>
              <a:t>aplicación</a:t>
            </a:r>
            <a:r>
              <a:rPr lang="en-US" sz="1400">
                <a:cs typeface="Arial"/>
              </a:rPr>
              <a:t> web.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F8150F6-36EE-4495-CA18-8113E7837F21}"/>
              </a:ext>
            </a:extLst>
          </p:cNvPr>
          <p:cNvSpPr txBox="1"/>
          <p:nvPr/>
        </p:nvSpPr>
        <p:spPr>
          <a:xfrm>
            <a:off x="1583541" y="2741709"/>
            <a:ext cx="594935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000" b="1">
                <a:cs typeface="Arial"/>
              </a:rPr>
              <a:t>Objetivos específicos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350D7B1-66C6-CD09-95E8-555C921FD901}"/>
              </a:ext>
            </a:extLst>
          </p:cNvPr>
          <p:cNvSpPr txBox="1"/>
          <p:nvPr/>
        </p:nvSpPr>
        <p:spPr>
          <a:xfrm>
            <a:off x="1910593" y="3525473"/>
            <a:ext cx="623511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" sz="1400">
                <a:ea typeface="+mn-lt"/>
                <a:cs typeface="+mn-lt"/>
              </a:rPr>
              <a:t>Elaborar la matriz HU (Historias de Usuarios).</a:t>
            </a:r>
            <a:endParaRPr lang="es-ES"/>
          </a:p>
          <a:p>
            <a:pPr marL="285750" indent="-285750">
              <a:buFont typeface="Arial"/>
              <a:buChar char="•"/>
            </a:pPr>
            <a:r>
              <a:rPr lang="es" sz="1400">
                <a:ea typeface="+mn-lt"/>
                <a:cs typeface="+mn-lt"/>
              </a:rPr>
              <a:t>Implementar el patrón de diseño acorde a los requisitos funcionales.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s" sz="1400">
                <a:ea typeface="+mn-lt"/>
                <a:cs typeface="+mn-lt"/>
              </a:rPr>
              <a:t>Realizar casos de prueba para cada uno de los requisitos funcionales.</a:t>
            </a:r>
            <a:endParaRPr lang="es">
              <a:ea typeface="+mn-lt"/>
              <a:cs typeface="+mn-lt"/>
            </a:endParaRPr>
          </a:p>
          <a:p>
            <a:endParaRPr lang="en-US" sz="1400">
              <a:cs typeface="Arial"/>
            </a:endParaRPr>
          </a:p>
        </p:txBody>
      </p:sp>
      <p:pic>
        <p:nvPicPr>
          <p:cNvPr id="10" name="Imagen 2">
            <a:extLst>
              <a:ext uri="{FF2B5EF4-FFF2-40B4-BE49-F238E27FC236}">
                <a16:creationId xmlns:a16="http://schemas.microsoft.com/office/drawing/2014/main" id="{1831412E-EF6B-2B5F-4685-B01A3247B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881" y="4481328"/>
            <a:ext cx="2481044" cy="128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446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BFBE5-5C07-406E-262C-494300F4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C" b="1"/>
              <a:t>FECHA ÚLTIMA REVISIÓN: 13/12/11</a:t>
            </a:r>
            <a:endParaRPr lang="es-EC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7EF0A26-D1D1-0DBF-E591-7201442C66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s-EC" b="1"/>
              <a:t>VERSIÓN: </a:t>
            </a:r>
            <a:r>
              <a:rPr lang="es-EC"/>
              <a:t>1.0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AC7791-F90F-76F2-494E-0F3BBC89FA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C" b="1"/>
              <a:t>CÓDIGO: </a:t>
            </a:r>
            <a:r>
              <a:rPr lang="es-EC"/>
              <a:t>SGC.DI.260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13B6605-A54F-A465-9D76-CE6C97C396F9}"/>
              </a:ext>
            </a:extLst>
          </p:cNvPr>
          <p:cNvSpPr txBox="1"/>
          <p:nvPr/>
        </p:nvSpPr>
        <p:spPr>
          <a:xfrm>
            <a:off x="1883529" y="2461555"/>
            <a:ext cx="645987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6000" b="1">
                <a:cs typeface="Arial"/>
              </a:rPr>
              <a:t>4. Alcance</a:t>
            </a:r>
          </a:p>
        </p:txBody>
      </p:sp>
    </p:spTree>
    <p:extLst>
      <p:ext uri="{BB962C8B-B14F-4D97-AF65-F5344CB8AC3E}">
        <p14:creationId xmlns:p14="http://schemas.microsoft.com/office/powerpoint/2010/main" val="3350722093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Personaliz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00"/>
      </a:hlink>
      <a:folHlink>
        <a:srgbClr val="333399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Presentación en pantalla (4:3)</PresentationFormat>
  <Slides>23</Slides>
  <Notes>1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4" baseType="lpstr">
      <vt:lpstr>Diseño predeterminado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espe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CARACTERIZACIÓN MACROPROCESO GESTIÓN FINANCIERA</dc:title>
  <dc:subject>MANUAL DE PROCESOS</dc:subject>
  <dc:creator>ESPE</dc:creator>
  <dc:description>VERSIÓN 1.0 - MAYO 23 2009</dc:description>
  <cp:revision>122</cp:revision>
  <dcterms:created xsi:type="dcterms:W3CDTF">2008-08-08T13:28:34Z</dcterms:created>
  <dcterms:modified xsi:type="dcterms:W3CDTF">2023-02-08T13:55:03Z</dcterms:modified>
</cp:coreProperties>
</file>

<file path=docProps/thumbnail.jpeg>
</file>